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98" r:id="rId1"/>
  </p:sldMasterIdLst>
  <p:notesMasterIdLst>
    <p:notesMasterId r:id="rId8"/>
  </p:notesMasterIdLst>
  <p:sldIdLst>
    <p:sldId id="288" r:id="rId2"/>
    <p:sldId id="341" r:id="rId3"/>
    <p:sldId id="336" r:id="rId4"/>
    <p:sldId id="340" r:id="rId5"/>
    <p:sldId id="335" r:id="rId6"/>
    <p:sldId id="33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288"/>
            <p14:sldId id="341"/>
            <p14:sldId id="336"/>
            <p14:sldId id="340"/>
            <p14:sldId id="335"/>
            <p14:sldId id="33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138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36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82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4040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961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572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3453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399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376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173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651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879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3548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2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5270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891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5310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99" r:id="rId1"/>
    <p:sldLayoutId id="2147484200" r:id="rId2"/>
    <p:sldLayoutId id="2147484201" r:id="rId3"/>
    <p:sldLayoutId id="2147484202" r:id="rId4"/>
    <p:sldLayoutId id="2147484203" r:id="rId5"/>
    <p:sldLayoutId id="2147484204" r:id="rId6"/>
    <p:sldLayoutId id="2147484205" r:id="rId7"/>
    <p:sldLayoutId id="2147484206" r:id="rId8"/>
    <p:sldLayoutId id="2147484207" r:id="rId9"/>
    <p:sldLayoutId id="2147484208" r:id="rId10"/>
    <p:sldLayoutId id="2147484209" r:id="rId11"/>
    <p:sldLayoutId id="2147484210" r:id="rId12"/>
    <p:sldLayoutId id="2147484211" r:id="rId13"/>
    <p:sldLayoutId id="2147484212" r:id="rId14"/>
    <p:sldLayoutId id="2147484213" r:id="rId15"/>
    <p:sldLayoutId id="2147484214" r:id="rId16"/>
    <p:sldLayoutId id="214748421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ACE9756-BEEE-4D38-94B5-AE45E7EA0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059" y="2574388"/>
            <a:ext cx="9613861" cy="31089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Council Meeting</a:t>
            </a:r>
            <a:br>
              <a:rPr lang="en-US" sz="8000" dirty="0">
                <a:solidFill>
                  <a:schemeClr val="bg1"/>
                </a:solidFill>
                <a:latin typeface="Algerian" panose="04020705040A02060702" pitchFamily="82" charset="0"/>
              </a:rPr>
            </a:br>
            <a:br>
              <a:rPr lang="en-US" sz="8000" dirty="0">
                <a:solidFill>
                  <a:schemeClr val="bg1"/>
                </a:solidFill>
                <a:latin typeface="Algerian" panose="04020705040A02060702" pitchFamily="82" charset="0"/>
              </a:rPr>
            </a:br>
            <a:r>
              <a:rPr lang="en-US" sz="8000" dirty="0">
                <a:solidFill>
                  <a:schemeClr val="bg1"/>
                </a:solidFill>
                <a:latin typeface="Algerian" panose="04020705040A02060702" pitchFamily="82" charset="0"/>
              </a:rPr>
              <a:t>11/5/20</a:t>
            </a:r>
            <a:br>
              <a:rPr lang="en-US" sz="8000" dirty="0">
                <a:solidFill>
                  <a:schemeClr val="bg1"/>
                </a:solidFill>
                <a:latin typeface="Algerian" panose="04020705040A02060702" pitchFamily="82" charset="0"/>
              </a:rPr>
            </a:b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7990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4B0A1A-DC8E-4113-B813-89B550A40935}"/>
              </a:ext>
            </a:extLst>
          </p:cNvPr>
          <p:cNvSpPr txBox="1"/>
          <p:nvPr/>
        </p:nvSpPr>
        <p:spPr>
          <a:xfrm>
            <a:off x="896815" y="334782"/>
            <a:ext cx="6098344" cy="63412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Bills Payable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Borough Manager Report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Washington Ave. Speed Reduction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Resolution 16-2020 – Extending Contract with LRBSA until 2050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Zoning Hearing Board Alternate Member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 Action Plan Follow Up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Rental Ordinance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Stop Sign Ordinance – Garfield Ave/Raymond Dr.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Frank Constantine Issue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Media Protocol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Adjournment</a:t>
            </a:r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3103925" y="1202836"/>
            <a:ext cx="674474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November 5, 2020</a:t>
            </a:r>
          </a:p>
          <a:p>
            <a:pPr algn="ctr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ASSETS</a:t>
            </a:r>
          </a:p>
          <a:p>
            <a:pPr algn="ctr"/>
            <a:endParaRPr lang="en-US" sz="24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Capital Reserve - DPW 		13,427.45</a:t>
            </a:r>
          </a:p>
          <a:p>
            <a:pPr algn="l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Capital Reserve - Police 		2,565.76</a:t>
            </a:r>
          </a:p>
          <a:p>
            <a:pPr algn="l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Crime Watch Fund 			921.75</a:t>
            </a:r>
          </a:p>
          <a:p>
            <a:pPr algn="l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 Fund - Community 	43,370.31</a:t>
            </a:r>
          </a:p>
          <a:p>
            <a:pPr algn="l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 Fund - FNB 			1,950.38</a:t>
            </a:r>
          </a:p>
          <a:p>
            <a:pPr algn="l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Holiday Lights Fund 			543.90</a:t>
            </a: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C1A1AD-0DAC-4616-ADA3-76035D06B960}"/>
              </a:ext>
            </a:extLst>
          </p:cNvPr>
          <p:cNvSpPr txBox="1"/>
          <p:nvPr/>
        </p:nvSpPr>
        <p:spPr>
          <a:xfrm>
            <a:off x="3042408" y="1699848"/>
            <a:ext cx="7452090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Investment - General Fund 			1.39</a:t>
            </a:r>
          </a:p>
          <a:p>
            <a:pPr algn="l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Investment - Liquid Fuels 			34,291.59</a:t>
            </a:r>
          </a:p>
          <a:p>
            <a:pPr algn="l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Investment - Paving Fund 			11.91</a:t>
            </a:r>
          </a:p>
          <a:p>
            <a:pPr algn="l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Investment - Recycling 				1.33</a:t>
            </a:r>
          </a:p>
          <a:p>
            <a:pPr algn="l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Investment - Refuse 					2,603.51</a:t>
            </a:r>
          </a:p>
          <a:p>
            <a:pPr algn="l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Liquid Fuels - FNB 					35,760.53</a:t>
            </a:r>
          </a:p>
          <a:p>
            <a:pPr algn="l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Petty Cash 							176.42</a:t>
            </a:r>
          </a:p>
          <a:p>
            <a:pPr algn="l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Recreations Fund 						6,794.12</a:t>
            </a:r>
          </a:p>
          <a:p>
            <a:pPr algn="l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Recycling - Community 				13,163.91</a:t>
            </a:r>
          </a:p>
          <a:p>
            <a:pPr algn="l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Refuse Checking - FNB 				46,240.15</a:t>
            </a:r>
          </a:p>
          <a:p>
            <a:pPr algn="l"/>
            <a:endParaRPr lang="en-US" sz="24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Checking/Savings 				201,824.41</a:t>
            </a:r>
          </a:p>
          <a:p>
            <a:pPr algn="l"/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6D912B-366E-462B-948E-D40B4DD645A7}"/>
              </a:ext>
            </a:extLst>
          </p:cNvPr>
          <p:cNvSpPr txBox="1"/>
          <p:nvPr/>
        </p:nvSpPr>
        <p:spPr>
          <a:xfrm>
            <a:off x="2567030" y="889125"/>
            <a:ext cx="68454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0967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5F04D0-AE0E-45AD-A523-EEBE9A62FD4E}"/>
              </a:ext>
            </a:extLst>
          </p:cNvPr>
          <p:cNvSpPr txBox="1"/>
          <p:nvPr/>
        </p:nvSpPr>
        <p:spPr>
          <a:xfrm>
            <a:off x="2471912" y="2717084"/>
            <a:ext cx="912722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Current Liabilities</a:t>
            </a:r>
          </a:p>
          <a:p>
            <a:pPr algn="l"/>
            <a:endParaRPr lang="en-US" sz="24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Accounts Payable</a:t>
            </a:r>
          </a:p>
          <a:p>
            <a:pPr algn="l"/>
            <a:endParaRPr lang="en-US" sz="24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200000 · Accounts Payable 	 	20,979.28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61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03AB4F-88F3-4D8B-85A0-A7186167DC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69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0</TotalTime>
  <Words>240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Algerian</vt:lpstr>
      <vt:lpstr>Arial</vt:lpstr>
      <vt:lpstr>Calibri</vt:lpstr>
      <vt:lpstr>Copperplate Gothic Bold</vt:lpstr>
      <vt:lpstr>Symbol</vt:lpstr>
      <vt:lpstr>Trebuchet MS</vt:lpstr>
      <vt:lpstr>Berlin</vt:lpstr>
      <vt:lpstr>Jermyn Borough Council Meeting  11/5/20 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 </cp:lastModifiedBy>
  <cp:revision>40</cp:revision>
  <dcterms:created xsi:type="dcterms:W3CDTF">2019-10-03T16:39:17Z</dcterms:created>
  <dcterms:modified xsi:type="dcterms:W3CDTF">2020-11-05T16:43:04Z</dcterms:modified>
</cp:coreProperties>
</file>